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Clear Sans" panose="020B0604020202020204" charset="0"/>
      <p:regular r:id="rId17"/>
    </p:embeddedFont>
    <p:embeddedFont>
      <p:font typeface="Clear Sans Bold" panose="020B0604020202020204" charset="0"/>
      <p:regular r:id="rId18"/>
    </p:embeddedFont>
    <p:embeddedFont>
      <p:font typeface="Fira Sans" panose="020B0503050000020004" pitchFamily="34" charset="0"/>
      <p:regular r:id="rId19"/>
    </p:embeddedFont>
    <p:embeddedFont>
      <p:font typeface="Fira Sans Bold" panose="020B0803050000020004" charset="0"/>
      <p:regular r:id="rId20"/>
    </p:embeddedFont>
    <p:embeddedFont>
      <p:font typeface="IBM Plex Sans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21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0.png"/><Relationship Id="rId7" Type="http://schemas.openxmlformats.org/officeDocument/2006/relationships/image" Target="../media/image21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723848" y="1114039"/>
            <a:ext cx="7984303" cy="8058923"/>
          </a:xfrm>
          <a:custGeom>
            <a:avLst/>
            <a:gdLst/>
            <a:ahLst/>
            <a:cxnLst/>
            <a:rect l="l" t="t" r="r" b="b"/>
            <a:pathLst>
              <a:path w="7984303" h="8058923">
                <a:moveTo>
                  <a:pt x="0" y="0"/>
                </a:moveTo>
                <a:lnTo>
                  <a:pt x="7984304" y="0"/>
                </a:lnTo>
                <a:lnTo>
                  <a:pt x="7984304" y="8058922"/>
                </a:lnTo>
                <a:lnTo>
                  <a:pt x="0" y="80589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493922" y="2552700"/>
            <a:ext cx="8360154" cy="412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55"/>
              </a:lnSpc>
            </a:pPr>
            <a:r>
              <a:rPr lang="en-US" sz="9046" dirty="0">
                <a:solidFill>
                  <a:srgbClr val="242423"/>
                </a:solidFill>
                <a:latin typeface="Fira Sans Bold"/>
              </a:rPr>
              <a:t>FRM – Finance Resource Management</a:t>
            </a:r>
          </a:p>
        </p:txBody>
      </p:sp>
      <p:sp>
        <p:nvSpPr>
          <p:cNvPr id="5" name="Freeform 5"/>
          <p:cNvSpPr/>
          <p:nvPr/>
        </p:nvSpPr>
        <p:spPr>
          <a:xfrm rot="303696">
            <a:off x="8330052" y="634675"/>
            <a:ext cx="4883541" cy="2610168"/>
          </a:xfrm>
          <a:custGeom>
            <a:avLst/>
            <a:gdLst/>
            <a:ahLst/>
            <a:cxnLst/>
            <a:rect l="l" t="t" r="r" b="b"/>
            <a:pathLst>
              <a:path w="4883541" h="2610168">
                <a:moveTo>
                  <a:pt x="0" y="0"/>
                </a:moveTo>
                <a:lnTo>
                  <a:pt x="4883541" y="0"/>
                </a:lnTo>
                <a:lnTo>
                  <a:pt x="4883541" y="2610169"/>
                </a:lnTo>
                <a:lnTo>
                  <a:pt x="0" y="2610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054176" y="7132742"/>
            <a:ext cx="2205124" cy="2125558"/>
          </a:xfrm>
          <a:custGeom>
            <a:avLst/>
            <a:gdLst/>
            <a:ahLst/>
            <a:cxnLst/>
            <a:rect l="l" t="t" r="r" b="b"/>
            <a:pathLst>
              <a:path w="2205124" h="2125558">
                <a:moveTo>
                  <a:pt x="0" y="0"/>
                </a:moveTo>
                <a:lnTo>
                  <a:pt x="2205124" y="0"/>
                </a:lnTo>
                <a:lnTo>
                  <a:pt x="2205124" y="2125558"/>
                </a:lnTo>
                <a:lnTo>
                  <a:pt x="0" y="21255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060714" y="0"/>
            <a:ext cx="3227286" cy="10287000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395564" y="4211061"/>
            <a:ext cx="8889944" cy="5706184"/>
          </a:xfrm>
          <a:custGeom>
            <a:avLst/>
            <a:gdLst/>
            <a:ahLst/>
            <a:cxnLst/>
            <a:rect l="l" t="t" r="r" b="b"/>
            <a:pathLst>
              <a:path w="8889944" h="5706184">
                <a:moveTo>
                  <a:pt x="0" y="0"/>
                </a:moveTo>
                <a:lnTo>
                  <a:pt x="8889944" y="0"/>
                </a:lnTo>
                <a:lnTo>
                  <a:pt x="8889944" y="5706184"/>
                </a:lnTo>
                <a:lnTo>
                  <a:pt x="0" y="57061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405" r="-1097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1285508" y="6670957"/>
            <a:ext cx="2300600" cy="2217589"/>
          </a:xfrm>
          <a:custGeom>
            <a:avLst/>
            <a:gdLst/>
            <a:ahLst/>
            <a:cxnLst/>
            <a:rect l="l" t="t" r="r" b="b"/>
            <a:pathLst>
              <a:path w="2300600" h="2217589">
                <a:moveTo>
                  <a:pt x="0" y="0"/>
                </a:moveTo>
                <a:lnTo>
                  <a:pt x="2300600" y="0"/>
                </a:lnTo>
                <a:lnTo>
                  <a:pt x="2300600" y="2217588"/>
                </a:lnTo>
                <a:lnTo>
                  <a:pt x="0" y="22175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2103342" y="3989739"/>
            <a:ext cx="1639648" cy="1568012"/>
          </a:xfrm>
          <a:custGeom>
            <a:avLst/>
            <a:gdLst/>
            <a:ahLst/>
            <a:cxnLst/>
            <a:rect l="l" t="t" r="r" b="b"/>
            <a:pathLst>
              <a:path w="1639648" h="1568012">
                <a:moveTo>
                  <a:pt x="0" y="0"/>
                </a:moveTo>
                <a:lnTo>
                  <a:pt x="1639647" y="0"/>
                </a:lnTo>
                <a:lnTo>
                  <a:pt x="1639647" y="1568013"/>
                </a:lnTo>
                <a:lnTo>
                  <a:pt x="0" y="15680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5188895" y="1028700"/>
            <a:ext cx="9019474" cy="1542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199"/>
              </a:lnSpc>
            </a:pPr>
            <a:r>
              <a:rPr lang="en-US" sz="10166" dirty="0">
                <a:solidFill>
                  <a:srgbClr val="242423"/>
                </a:solidFill>
                <a:latin typeface="Clear Sans"/>
              </a:rPr>
              <a:t>4 </a:t>
            </a:r>
            <a:r>
              <a:rPr lang="en-US" sz="10166" dirty="0" err="1">
                <a:solidFill>
                  <a:srgbClr val="242423"/>
                </a:solidFill>
                <a:latin typeface="Clear Sans"/>
              </a:rPr>
              <a:t>Ưu</a:t>
            </a:r>
            <a:r>
              <a:rPr lang="en-US" sz="10166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10166" dirty="0" err="1">
                <a:solidFill>
                  <a:srgbClr val="242423"/>
                </a:solidFill>
                <a:latin typeface="Clear Sans"/>
              </a:rPr>
              <a:t>điểm</a:t>
            </a:r>
            <a:endParaRPr lang="en-US" sz="10166" dirty="0">
              <a:solidFill>
                <a:srgbClr val="242423"/>
              </a:solidFill>
              <a:latin typeface="Clear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5948650" cy="10287000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776641" y="549728"/>
            <a:ext cx="10665020" cy="8901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26"/>
              </a:lnSpc>
            </a:pPr>
            <a:endParaRPr dirty="0"/>
          </a:p>
          <a:p>
            <a:pPr marL="687003" lvl="1" indent="-343501">
              <a:lnSpc>
                <a:spcPts val="4454"/>
              </a:lnSpc>
              <a:buFont typeface="Arial"/>
              <a:buChar char="•"/>
            </a:pP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Cải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thiện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hiệu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quả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hoạt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động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giúp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sử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dụng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nguyên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hiệu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quả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giảm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thiểu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lãng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phí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tăng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năng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suất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687003" lvl="1" indent="-343501">
              <a:lnSpc>
                <a:spcPts val="4454"/>
              </a:lnSpc>
              <a:buFont typeface="Arial"/>
              <a:buChar char="•"/>
            </a:pP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Tăng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lợi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nhuận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giúp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tối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ưu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hóa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việc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đầu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tư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chi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tiêu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từ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đó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tăng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lợi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nhuận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chung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687003" lvl="1" indent="-343501">
              <a:lnSpc>
                <a:spcPts val="4454"/>
              </a:lnSpc>
              <a:buFont typeface="Arial"/>
              <a:buChar char="•"/>
            </a:pP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Giảm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thiểu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rủi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ro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giúp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xác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định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kiểm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soát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rủi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ro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giảm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thiểu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nguy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cơ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tổn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thất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bảo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vệ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giá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trị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doanh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nghiệp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687003" lvl="1" indent="-343501">
              <a:lnSpc>
                <a:spcPts val="4454"/>
              </a:lnSpc>
              <a:buFont typeface="Arial"/>
              <a:buChar char="•"/>
            </a:pP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Cải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thiện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khả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năng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cạnh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tranh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giúp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nâng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cao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hiệu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quả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hoạt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động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giảm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thiểu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rủi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ro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từ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đó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tăng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khả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năng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cạnh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tranh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trên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thị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trường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687003" lvl="1" indent="-343501">
              <a:lnSpc>
                <a:spcPts val="4454"/>
              </a:lnSpc>
              <a:buFont typeface="Arial"/>
              <a:buChar char="•"/>
            </a:pP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Nâng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cao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tính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minh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bạch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trách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nhiệm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giải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trình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giúp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quản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lý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một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cách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minh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bạch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chịu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trách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nhiệm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cho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bên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liên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182" spc="-31" dirty="0" err="1">
                <a:solidFill>
                  <a:srgbClr val="242423"/>
                </a:solidFill>
                <a:latin typeface="Clear Sans"/>
              </a:rPr>
              <a:t>quan</a:t>
            </a:r>
            <a:r>
              <a:rPr lang="en-US" sz="3182" spc="-31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0" lvl="0" indent="0" algn="l">
              <a:lnSpc>
                <a:spcPts val="4454"/>
              </a:lnSpc>
              <a:spcBef>
                <a:spcPct val="0"/>
              </a:spcBef>
            </a:pPr>
            <a:endParaRPr lang="en-US" sz="3182" spc="-31" dirty="0">
              <a:solidFill>
                <a:srgbClr val="242423"/>
              </a:solidFill>
              <a:latin typeface="Clear Sa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0" y="3239040"/>
            <a:ext cx="5300302" cy="4241682"/>
          </a:xfrm>
          <a:custGeom>
            <a:avLst/>
            <a:gdLst/>
            <a:ahLst/>
            <a:cxnLst/>
            <a:rect l="l" t="t" r="r" b="b"/>
            <a:pathLst>
              <a:path w="5300302" h="4241682">
                <a:moveTo>
                  <a:pt x="0" y="0"/>
                </a:moveTo>
                <a:lnTo>
                  <a:pt x="5300302" y="0"/>
                </a:lnTo>
                <a:lnTo>
                  <a:pt x="5300302" y="4241682"/>
                </a:lnTo>
                <a:lnTo>
                  <a:pt x="0" y="42416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822445">
            <a:off x="3266882" y="7836287"/>
            <a:ext cx="2715278" cy="1894230"/>
          </a:xfrm>
          <a:custGeom>
            <a:avLst/>
            <a:gdLst/>
            <a:ahLst/>
            <a:cxnLst/>
            <a:rect l="l" t="t" r="r" b="b"/>
            <a:pathLst>
              <a:path w="2715278" h="1894230">
                <a:moveTo>
                  <a:pt x="0" y="0"/>
                </a:moveTo>
                <a:lnTo>
                  <a:pt x="2715278" y="0"/>
                </a:lnTo>
                <a:lnTo>
                  <a:pt x="2715278" y="1894230"/>
                </a:lnTo>
                <a:lnTo>
                  <a:pt x="0" y="18942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2845698">
            <a:off x="-32538" y="904360"/>
            <a:ext cx="1890916" cy="1954552"/>
          </a:xfrm>
          <a:custGeom>
            <a:avLst/>
            <a:gdLst/>
            <a:ahLst/>
            <a:cxnLst/>
            <a:rect l="l" t="t" r="r" b="b"/>
            <a:pathLst>
              <a:path w="1890916" h="1954552">
                <a:moveTo>
                  <a:pt x="0" y="0"/>
                </a:moveTo>
                <a:lnTo>
                  <a:pt x="1890915" y="0"/>
                </a:lnTo>
                <a:lnTo>
                  <a:pt x="1890915" y="1954552"/>
                </a:lnTo>
                <a:lnTo>
                  <a:pt x="0" y="19545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4473531"/>
          </a:xfrm>
          <a:custGeom>
            <a:avLst/>
            <a:gdLst/>
            <a:ahLst/>
            <a:cxnLst/>
            <a:rect l="l" t="t" r="r" b="b"/>
            <a:pathLst>
              <a:path w="18288000" h="5288011">
                <a:moveTo>
                  <a:pt x="0" y="0"/>
                </a:moveTo>
                <a:lnTo>
                  <a:pt x="18288000" y="0"/>
                </a:lnTo>
                <a:lnTo>
                  <a:pt x="18288000" y="5288011"/>
                </a:lnTo>
                <a:lnTo>
                  <a:pt x="0" y="52880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3" b="-12770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209800" y="5673400"/>
            <a:ext cx="9019474" cy="1542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199"/>
              </a:lnSpc>
            </a:pPr>
            <a:r>
              <a:rPr lang="en-US" sz="10166" dirty="0">
                <a:solidFill>
                  <a:srgbClr val="242423"/>
                </a:solidFill>
                <a:latin typeface="Clear Sans"/>
              </a:rPr>
              <a:t>5 </a:t>
            </a:r>
            <a:r>
              <a:rPr lang="en-US" sz="10166" dirty="0" err="1">
                <a:solidFill>
                  <a:srgbClr val="242423"/>
                </a:solidFill>
                <a:latin typeface="Clear Sans"/>
              </a:rPr>
              <a:t>Nhược</a:t>
            </a:r>
            <a:r>
              <a:rPr lang="en-US" sz="10166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10166" dirty="0" err="1">
                <a:solidFill>
                  <a:srgbClr val="242423"/>
                </a:solidFill>
                <a:latin typeface="Clear Sans"/>
              </a:rPr>
              <a:t>điểm</a:t>
            </a:r>
            <a:endParaRPr lang="en-US" sz="10166" dirty="0">
              <a:solidFill>
                <a:srgbClr val="242423"/>
              </a:solidFill>
              <a:latin typeface="Clear Sa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2865693" y="5597537"/>
            <a:ext cx="3553908" cy="3470613"/>
          </a:xfrm>
          <a:custGeom>
            <a:avLst/>
            <a:gdLst/>
            <a:ahLst/>
            <a:cxnLst/>
            <a:rect l="l" t="t" r="r" b="b"/>
            <a:pathLst>
              <a:path w="3553908" h="3470613">
                <a:moveTo>
                  <a:pt x="0" y="0"/>
                </a:moveTo>
                <a:lnTo>
                  <a:pt x="3553907" y="0"/>
                </a:lnTo>
                <a:lnTo>
                  <a:pt x="3553907" y="3470613"/>
                </a:lnTo>
                <a:lnTo>
                  <a:pt x="0" y="34706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378984">
            <a:off x="14424424" y="8839969"/>
            <a:ext cx="3340354" cy="1788350"/>
          </a:xfrm>
          <a:custGeom>
            <a:avLst/>
            <a:gdLst/>
            <a:ahLst/>
            <a:cxnLst/>
            <a:rect l="l" t="t" r="r" b="b"/>
            <a:pathLst>
              <a:path w="3340354" h="1788350">
                <a:moveTo>
                  <a:pt x="0" y="0"/>
                </a:moveTo>
                <a:lnTo>
                  <a:pt x="3340353" y="0"/>
                </a:lnTo>
                <a:lnTo>
                  <a:pt x="3340353" y="1788350"/>
                </a:lnTo>
                <a:lnTo>
                  <a:pt x="0" y="1788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2219678" y="4473531"/>
            <a:ext cx="1689939" cy="1628961"/>
          </a:xfrm>
          <a:custGeom>
            <a:avLst/>
            <a:gdLst/>
            <a:ahLst/>
            <a:cxnLst/>
            <a:rect l="l" t="t" r="r" b="b"/>
            <a:pathLst>
              <a:path w="1689939" h="1628961">
                <a:moveTo>
                  <a:pt x="0" y="0"/>
                </a:moveTo>
                <a:lnTo>
                  <a:pt x="1689939" y="0"/>
                </a:lnTo>
                <a:lnTo>
                  <a:pt x="1689939" y="1628961"/>
                </a:lnTo>
                <a:lnTo>
                  <a:pt x="0" y="16289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7030756" y="5711827"/>
            <a:ext cx="2062484" cy="2131895"/>
          </a:xfrm>
          <a:custGeom>
            <a:avLst/>
            <a:gdLst/>
            <a:ahLst/>
            <a:cxnLst/>
            <a:rect l="l" t="t" r="r" b="b"/>
            <a:pathLst>
              <a:path w="2062484" h="2131895">
                <a:moveTo>
                  <a:pt x="0" y="0"/>
                </a:moveTo>
                <a:lnTo>
                  <a:pt x="2062485" y="0"/>
                </a:lnTo>
                <a:lnTo>
                  <a:pt x="2062485" y="2131895"/>
                </a:lnTo>
                <a:lnTo>
                  <a:pt x="0" y="21318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962022" y="0"/>
            <a:ext cx="6325978" cy="10287000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1077784">
            <a:off x="12022633" y="4449176"/>
            <a:ext cx="1719326" cy="1992395"/>
          </a:xfrm>
          <a:custGeom>
            <a:avLst/>
            <a:gdLst/>
            <a:ahLst/>
            <a:cxnLst/>
            <a:rect l="l" t="t" r="r" b="b"/>
            <a:pathLst>
              <a:path w="1719326" h="1992395">
                <a:moveTo>
                  <a:pt x="0" y="0"/>
                </a:moveTo>
                <a:lnTo>
                  <a:pt x="1719326" y="0"/>
                </a:lnTo>
                <a:lnTo>
                  <a:pt x="1719326" y="1992396"/>
                </a:lnTo>
                <a:lnTo>
                  <a:pt x="0" y="19923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4735767">
            <a:off x="12359479" y="174108"/>
            <a:ext cx="2497452" cy="2602485"/>
          </a:xfrm>
          <a:custGeom>
            <a:avLst/>
            <a:gdLst/>
            <a:ahLst/>
            <a:cxnLst/>
            <a:rect l="l" t="t" r="r" b="b"/>
            <a:pathLst>
              <a:path w="2497452" h="2602485">
                <a:moveTo>
                  <a:pt x="0" y="0"/>
                </a:moveTo>
                <a:lnTo>
                  <a:pt x="2497453" y="0"/>
                </a:lnTo>
                <a:lnTo>
                  <a:pt x="2497453" y="2602485"/>
                </a:lnTo>
                <a:lnTo>
                  <a:pt x="0" y="26024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2700000">
            <a:off x="15272084" y="367631"/>
            <a:ext cx="2472059" cy="2146073"/>
          </a:xfrm>
          <a:custGeom>
            <a:avLst/>
            <a:gdLst/>
            <a:ahLst/>
            <a:cxnLst/>
            <a:rect l="l" t="t" r="r" b="b"/>
            <a:pathLst>
              <a:path w="2472059" h="2146073">
                <a:moveTo>
                  <a:pt x="0" y="0"/>
                </a:moveTo>
                <a:lnTo>
                  <a:pt x="2472059" y="0"/>
                </a:lnTo>
                <a:lnTo>
                  <a:pt x="2472059" y="2146073"/>
                </a:lnTo>
                <a:lnTo>
                  <a:pt x="0" y="21460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450475" y="6833350"/>
            <a:ext cx="2575445" cy="2816239"/>
          </a:xfrm>
          <a:custGeom>
            <a:avLst/>
            <a:gdLst/>
            <a:ahLst/>
            <a:cxnLst/>
            <a:rect l="l" t="t" r="r" b="b"/>
            <a:pathLst>
              <a:path w="2575445" h="2816239">
                <a:moveTo>
                  <a:pt x="0" y="0"/>
                </a:moveTo>
                <a:lnTo>
                  <a:pt x="2575445" y="0"/>
                </a:lnTo>
                <a:lnTo>
                  <a:pt x="2575445" y="2816239"/>
                </a:lnTo>
                <a:lnTo>
                  <a:pt x="0" y="28162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-515357">
            <a:off x="11938381" y="7546197"/>
            <a:ext cx="3356080" cy="2341265"/>
          </a:xfrm>
          <a:custGeom>
            <a:avLst/>
            <a:gdLst/>
            <a:ahLst/>
            <a:cxnLst/>
            <a:rect l="l" t="t" r="r" b="b"/>
            <a:pathLst>
              <a:path w="3356080" h="2341265">
                <a:moveTo>
                  <a:pt x="0" y="0"/>
                </a:moveTo>
                <a:lnTo>
                  <a:pt x="3356080" y="0"/>
                </a:lnTo>
                <a:lnTo>
                  <a:pt x="3356080" y="2341265"/>
                </a:lnTo>
                <a:lnTo>
                  <a:pt x="0" y="23412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3387969" y="1755048"/>
            <a:ext cx="3120145" cy="6776904"/>
          </a:xfrm>
          <a:custGeom>
            <a:avLst/>
            <a:gdLst/>
            <a:ahLst/>
            <a:cxnLst/>
            <a:rect l="l" t="t" r="r" b="b"/>
            <a:pathLst>
              <a:path w="3120145" h="6776904">
                <a:moveTo>
                  <a:pt x="0" y="0"/>
                </a:moveTo>
                <a:lnTo>
                  <a:pt x="3120145" y="0"/>
                </a:lnTo>
                <a:lnTo>
                  <a:pt x="3120145" y="6776904"/>
                </a:lnTo>
                <a:lnTo>
                  <a:pt x="0" y="677690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9722" r="-6747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664290">
            <a:off x="16180584" y="3160799"/>
            <a:ext cx="2974542" cy="2143625"/>
          </a:xfrm>
          <a:custGeom>
            <a:avLst/>
            <a:gdLst/>
            <a:ahLst/>
            <a:cxnLst/>
            <a:rect l="l" t="t" r="r" b="b"/>
            <a:pathLst>
              <a:path w="2974542" h="2143625">
                <a:moveTo>
                  <a:pt x="0" y="0"/>
                </a:moveTo>
                <a:lnTo>
                  <a:pt x="2974543" y="0"/>
                </a:lnTo>
                <a:lnTo>
                  <a:pt x="2974543" y="2143626"/>
                </a:lnTo>
                <a:lnTo>
                  <a:pt x="0" y="214362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509460" y="1257300"/>
            <a:ext cx="10421712" cy="8142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3491" lvl="1" indent="-451746">
              <a:lnSpc>
                <a:spcPts val="5858"/>
              </a:lnSpc>
              <a:buFont typeface="Arial"/>
              <a:buChar char="•"/>
            </a:pP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Chi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phí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triển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khai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Việc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triển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khai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hệ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thống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FRM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có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thể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tốn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kém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, bao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gồm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chi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phí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cho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phần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mềm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đào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tạo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nhân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viên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tư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vấn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903491" lvl="1" indent="-451746">
              <a:lnSpc>
                <a:spcPts val="5858"/>
              </a:lnSpc>
              <a:buFont typeface="Arial"/>
              <a:buChar char="•"/>
            </a:pP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Sự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phức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tạp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: FRM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có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thể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là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một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hệ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thống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phức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tạp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đòi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hỏi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nhân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viên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có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kiến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thức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chuyên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môn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kỹ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năng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sử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dụng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903491" lvl="1" indent="-451746">
              <a:lnSpc>
                <a:spcPts val="5858"/>
              </a:lnSpc>
              <a:buFont typeface="Arial"/>
              <a:buChar char="•"/>
            </a:pP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Thời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gian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triển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khai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Việc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triển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khai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FRM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có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thể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mất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nhiều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thời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gian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tùy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thuộc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vào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quy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mô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phức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tạp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của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84" spc="-41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4184" spc="-41" dirty="0">
                <a:solidFill>
                  <a:srgbClr val="242423"/>
                </a:solidFill>
                <a:latin typeface="Clear Sans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4249400" y="0"/>
            <a:ext cx="4038600" cy="10287000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932972" y="1549219"/>
            <a:ext cx="5905500" cy="9525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12000" dirty="0">
                <a:solidFill>
                  <a:srgbClr val="242423"/>
                </a:solidFill>
                <a:latin typeface="Clear Sans"/>
              </a:rPr>
              <a:t>DEMO</a:t>
            </a:r>
          </a:p>
        </p:txBody>
      </p:sp>
      <p:sp>
        <p:nvSpPr>
          <p:cNvPr id="5" name="Freeform 5"/>
          <p:cNvSpPr/>
          <p:nvPr/>
        </p:nvSpPr>
        <p:spPr>
          <a:xfrm>
            <a:off x="995778" y="3952181"/>
            <a:ext cx="9865579" cy="5706184"/>
          </a:xfrm>
          <a:custGeom>
            <a:avLst/>
            <a:gdLst/>
            <a:ahLst/>
            <a:cxnLst/>
            <a:rect l="l" t="t" r="r" b="b"/>
            <a:pathLst>
              <a:path w="9865579" h="5706184">
                <a:moveTo>
                  <a:pt x="0" y="0"/>
                </a:moveTo>
                <a:lnTo>
                  <a:pt x="9865580" y="0"/>
                </a:lnTo>
                <a:lnTo>
                  <a:pt x="9865580" y="5706184"/>
                </a:lnTo>
                <a:lnTo>
                  <a:pt x="0" y="57061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4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885722" y="7040711"/>
            <a:ext cx="2300600" cy="2217589"/>
          </a:xfrm>
          <a:custGeom>
            <a:avLst/>
            <a:gdLst/>
            <a:ahLst/>
            <a:cxnLst/>
            <a:rect l="l" t="t" r="r" b="b"/>
            <a:pathLst>
              <a:path w="2300600" h="2217589">
                <a:moveTo>
                  <a:pt x="0" y="0"/>
                </a:moveTo>
                <a:lnTo>
                  <a:pt x="2300600" y="0"/>
                </a:lnTo>
                <a:lnTo>
                  <a:pt x="2300600" y="2217589"/>
                </a:lnTo>
                <a:lnTo>
                  <a:pt x="0" y="22175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703556" y="4359494"/>
            <a:ext cx="1639648" cy="1568012"/>
          </a:xfrm>
          <a:custGeom>
            <a:avLst/>
            <a:gdLst/>
            <a:ahLst/>
            <a:cxnLst/>
            <a:rect l="l" t="t" r="r" b="b"/>
            <a:pathLst>
              <a:path w="1639648" h="1568012">
                <a:moveTo>
                  <a:pt x="0" y="0"/>
                </a:moveTo>
                <a:lnTo>
                  <a:pt x="1639648" y="0"/>
                </a:lnTo>
                <a:lnTo>
                  <a:pt x="1639648" y="1568012"/>
                </a:lnTo>
                <a:lnTo>
                  <a:pt x="0" y="15680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532" r="-653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372812"/>
            <a:ext cx="16962448" cy="9541377"/>
            <a:chOff x="0" y="0"/>
            <a:chExt cx="6570580" cy="36959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570580" cy="3695952"/>
            </a:xfrm>
            <a:custGeom>
              <a:avLst/>
              <a:gdLst/>
              <a:ahLst/>
              <a:cxnLst/>
              <a:rect l="l" t="t" r="r" b="b"/>
              <a:pathLst>
                <a:path w="6570580" h="3695952">
                  <a:moveTo>
                    <a:pt x="0" y="0"/>
                  </a:moveTo>
                  <a:lnTo>
                    <a:pt x="6570580" y="0"/>
                  </a:lnTo>
                  <a:lnTo>
                    <a:pt x="6570580" y="3695952"/>
                  </a:lnTo>
                  <a:lnTo>
                    <a:pt x="0" y="3695952"/>
                  </a:lnTo>
                  <a:close/>
                </a:path>
              </a:pathLst>
            </a:custGeom>
            <a:solidFill>
              <a:srgbClr val="0466C8">
                <a:alpha val="73725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682163" y="2433479"/>
            <a:ext cx="2923674" cy="2923674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8476221" y="3180767"/>
            <a:ext cx="1335557" cy="1429098"/>
          </a:xfrm>
          <a:custGeom>
            <a:avLst/>
            <a:gdLst/>
            <a:ahLst/>
            <a:cxnLst/>
            <a:rect l="l" t="t" r="r" b="b"/>
            <a:pathLst>
              <a:path w="1335557" h="1429098">
                <a:moveTo>
                  <a:pt x="0" y="0"/>
                </a:moveTo>
                <a:lnTo>
                  <a:pt x="1335558" y="0"/>
                </a:lnTo>
                <a:lnTo>
                  <a:pt x="1335558" y="1429098"/>
                </a:lnTo>
                <a:lnTo>
                  <a:pt x="0" y="14290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4719613" y="5663958"/>
            <a:ext cx="8848774" cy="2189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44"/>
              </a:lnSpc>
            </a:pPr>
            <a:r>
              <a:rPr lang="en-US" sz="8529" dirty="0">
                <a:solidFill>
                  <a:srgbClr val="FFFFFF"/>
                </a:solidFill>
                <a:latin typeface="IBM Plex Sans Bold"/>
              </a:rPr>
              <a:t>THANKS FOR</a:t>
            </a:r>
          </a:p>
          <a:p>
            <a:pPr algn="ctr">
              <a:lnSpc>
                <a:spcPts val="8444"/>
              </a:lnSpc>
            </a:pPr>
            <a:r>
              <a:rPr lang="en-US" sz="8529" dirty="0">
                <a:solidFill>
                  <a:srgbClr val="FFFFFF"/>
                </a:solidFill>
                <a:latin typeface="IBM Plex Sans Bold"/>
              </a:rPr>
              <a:t>WATCHING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5143500"/>
            <a:ext cx="18288000" cy="5143500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145982" y="1937617"/>
            <a:ext cx="10185199" cy="6411767"/>
          </a:xfrm>
          <a:custGeom>
            <a:avLst/>
            <a:gdLst/>
            <a:ahLst/>
            <a:cxnLst/>
            <a:rect l="l" t="t" r="r" b="b"/>
            <a:pathLst>
              <a:path w="10185199" h="6411767">
                <a:moveTo>
                  <a:pt x="0" y="0"/>
                </a:moveTo>
                <a:lnTo>
                  <a:pt x="10185199" y="0"/>
                </a:lnTo>
                <a:lnTo>
                  <a:pt x="10185199" y="6411766"/>
                </a:lnTo>
                <a:lnTo>
                  <a:pt x="0" y="6411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6088258" y="275725"/>
            <a:ext cx="3499410" cy="1873505"/>
          </a:xfrm>
          <a:custGeom>
            <a:avLst/>
            <a:gdLst/>
            <a:ahLst/>
            <a:cxnLst/>
            <a:rect l="l" t="t" r="r" b="b"/>
            <a:pathLst>
              <a:path w="3499410" h="1873505">
                <a:moveTo>
                  <a:pt x="0" y="0"/>
                </a:moveTo>
                <a:lnTo>
                  <a:pt x="3499410" y="0"/>
                </a:lnTo>
                <a:lnTo>
                  <a:pt x="3499410" y="1873505"/>
                </a:lnTo>
                <a:lnTo>
                  <a:pt x="0" y="18735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145982" y="8756428"/>
            <a:ext cx="3499410" cy="1873505"/>
          </a:xfrm>
          <a:custGeom>
            <a:avLst/>
            <a:gdLst/>
            <a:ahLst/>
            <a:cxnLst/>
            <a:rect l="l" t="t" r="r" b="b"/>
            <a:pathLst>
              <a:path w="3499410" h="1873505">
                <a:moveTo>
                  <a:pt x="0" y="0"/>
                </a:moveTo>
                <a:lnTo>
                  <a:pt x="3499410" y="0"/>
                </a:lnTo>
                <a:lnTo>
                  <a:pt x="3499410" y="1873505"/>
                </a:lnTo>
                <a:lnTo>
                  <a:pt x="0" y="18735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238581" y="8091727"/>
            <a:ext cx="1788542" cy="1710401"/>
          </a:xfrm>
          <a:custGeom>
            <a:avLst/>
            <a:gdLst/>
            <a:ahLst/>
            <a:cxnLst/>
            <a:rect l="l" t="t" r="r" b="b"/>
            <a:pathLst>
              <a:path w="1788542" h="1710401">
                <a:moveTo>
                  <a:pt x="0" y="0"/>
                </a:moveTo>
                <a:lnTo>
                  <a:pt x="1788542" y="0"/>
                </a:lnTo>
                <a:lnTo>
                  <a:pt x="1788542" y="1710401"/>
                </a:lnTo>
                <a:lnTo>
                  <a:pt x="0" y="17104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3696582">
            <a:off x="11928371" y="670185"/>
            <a:ext cx="1859027" cy="1613880"/>
          </a:xfrm>
          <a:custGeom>
            <a:avLst/>
            <a:gdLst/>
            <a:ahLst/>
            <a:cxnLst/>
            <a:rect l="l" t="t" r="r" b="b"/>
            <a:pathLst>
              <a:path w="1859027" h="1613880">
                <a:moveTo>
                  <a:pt x="0" y="0"/>
                </a:moveTo>
                <a:lnTo>
                  <a:pt x="1859027" y="0"/>
                </a:lnTo>
                <a:lnTo>
                  <a:pt x="1859027" y="1613880"/>
                </a:lnTo>
                <a:lnTo>
                  <a:pt x="0" y="16138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017203" y="2862999"/>
            <a:ext cx="9724146" cy="435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249"/>
              </a:lnSpc>
            </a:pPr>
            <a:r>
              <a:rPr lang="en-US" sz="6874" dirty="0" err="1">
                <a:solidFill>
                  <a:srgbClr val="242423"/>
                </a:solidFill>
                <a:latin typeface="Fira Sans"/>
              </a:rPr>
              <a:t>Nhóm</a:t>
            </a:r>
            <a:r>
              <a:rPr lang="en-US" sz="6874" dirty="0">
                <a:solidFill>
                  <a:srgbClr val="242423"/>
                </a:solidFill>
                <a:latin typeface="Fira Sans"/>
              </a:rPr>
              <a:t> 4:</a:t>
            </a:r>
          </a:p>
          <a:p>
            <a:pPr>
              <a:lnSpc>
                <a:spcPts val="6527"/>
              </a:lnSpc>
            </a:pPr>
            <a:r>
              <a:rPr lang="en-US" sz="5439" dirty="0">
                <a:solidFill>
                  <a:srgbClr val="242423"/>
                </a:solidFill>
                <a:latin typeface="Fira Sans"/>
              </a:rPr>
              <a:t>Võ </a:t>
            </a:r>
            <a:r>
              <a:rPr lang="en-US" sz="5439" dirty="0" err="1">
                <a:solidFill>
                  <a:srgbClr val="242423"/>
                </a:solidFill>
                <a:latin typeface="Fira Sans"/>
              </a:rPr>
              <a:t>Đăng</a:t>
            </a:r>
            <a:r>
              <a:rPr lang="en-US" sz="5439" dirty="0">
                <a:solidFill>
                  <a:srgbClr val="242423"/>
                </a:solidFill>
                <a:latin typeface="Fira Sans"/>
              </a:rPr>
              <a:t> Quang - 3120410429</a:t>
            </a:r>
          </a:p>
          <a:p>
            <a:pPr>
              <a:lnSpc>
                <a:spcPts val="6527"/>
              </a:lnSpc>
            </a:pPr>
            <a:r>
              <a:rPr lang="en-US" sz="5439" dirty="0" err="1">
                <a:solidFill>
                  <a:srgbClr val="242423"/>
                </a:solidFill>
                <a:latin typeface="Fira Sans"/>
              </a:rPr>
              <a:t>Trần</a:t>
            </a:r>
            <a:r>
              <a:rPr lang="en-US" sz="5439" dirty="0">
                <a:solidFill>
                  <a:srgbClr val="242423"/>
                </a:solidFill>
                <a:latin typeface="Fira Sans"/>
              </a:rPr>
              <a:t> </a:t>
            </a:r>
            <a:r>
              <a:rPr lang="en-US" sz="5439" dirty="0" err="1">
                <a:solidFill>
                  <a:srgbClr val="242423"/>
                </a:solidFill>
                <a:latin typeface="Fira Sans"/>
              </a:rPr>
              <a:t>Nguyên</a:t>
            </a:r>
            <a:r>
              <a:rPr lang="en-US" sz="5439" dirty="0">
                <a:solidFill>
                  <a:srgbClr val="242423"/>
                </a:solidFill>
                <a:latin typeface="Fira Sans"/>
              </a:rPr>
              <a:t> </a:t>
            </a:r>
            <a:r>
              <a:rPr lang="en-US" sz="5439" dirty="0" err="1">
                <a:solidFill>
                  <a:srgbClr val="242423"/>
                </a:solidFill>
                <a:latin typeface="Fira Sans"/>
              </a:rPr>
              <a:t>Lộc</a:t>
            </a:r>
            <a:r>
              <a:rPr lang="en-US" sz="5439" dirty="0">
                <a:solidFill>
                  <a:srgbClr val="242423"/>
                </a:solidFill>
                <a:latin typeface="Fira Sans"/>
              </a:rPr>
              <a:t> - 3120410297</a:t>
            </a:r>
          </a:p>
          <a:p>
            <a:pPr>
              <a:lnSpc>
                <a:spcPts val="6527"/>
              </a:lnSpc>
            </a:pPr>
            <a:r>
              <a:rPr lang="en-US" sz="5439" dirty="0" err="1">
                <a:solidFill>
                  <a:srgbClr val="242423"/>
                </a:solidFill>
                <a:latin typeface="Fira Sans"/>
              </a:rPr>
              <a:t>Trịnh</a:t>
            </a:r>
            <a:r>
              <a:rPr lang="en-US" sz="5439" dirty="0">
                <a:solidFill>
                  <a:srgbClr val="242423"/>
                </a:solidFill>
                <a:latin typeface="Fira Sans"/>
              </a:rPr>
              <a:t> </a:t>
            </a:r>
            <a:r>
              <a:rPr lang="en-US" sz="5439" dirty="0" err="1">
                <a:solidFill>
                  <a:srgbClr val="242423"/>
                </a:solidFill>
                <a:latin typeface="Fira Sans"/>
              </a:rPr>
              <a:t>Hùng</a:t>
            </a:r>
            <a:r>
              <a:rPr lang="en-US" sz="5439" dirty="0">
                <a:solidFill>
                  <a:srgbClr val="242423"/>
                </a:solidFill>
                <a:latin typeface="Fira Sans"/>
              </a:rPr>
              <a:t> Thái - 3120410471</a:t>
            </a:r>
          </a:p>
          <a:p>
            <a:pPr>
              <a:lnSpc>
                <a:spcPts val="6527"/>
              </a:lnSpc>
            </a:pPr>
            <a:r>
              <a:rPr lang="en-US" sz="5439" dirty="0" err="1">
                <a:solidFill>
                  <a:srgbClr val="242423"/>
                </a:solidFill>
                <a:latin typeface="Fira Sans"/>
              </a:rPr>
              <a:t>Phạm</a:t>
            </a:r>
            <a:r>
              <a:rPr lang="en-US" sz="5439" dirty="0">
                <a:solidFill>
                  <a:srgbClr val="242423"/>
                </a:solidFill>
                <a:latin typeface="Fira Sans"/>
              </a:rPr>
              <a:t> Minh </a:t>
            </a:r>
            <a:r>
              <a:rPr lang="en-US" sz="5439" dirty="0" err="1">
                <a:solidFill>
                  <a:srgbClr val="242423"/>
                </a:solidFill>
                <a:latin typeface="Fira Sans"/>
              </a:rPr>
              <a:t>Quân</a:t>
            </a:r>
            <a:r>
              <a:rPr lang="en-US" sz="5439" dirty="0">
                <a:solidFill>
                  <a:srgbClr val="242423"/>
                </a:solidFill>
                <a:latin typeface="Fira Sans"/>
              </a:rPr>
              <a:t> - 3120410438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89086" y="2138169"/>
            <a:ext cx="3305335" cy="3195766"/>
          </a:xfrm>
          <a:custGeom>
            <a:avLst/>
            <a:gdLst/>
            <a:ahLst/>
            <a:cxnLst/>
            <a:rect l="l" t="t" r="r" b="b"/>
            <a:pathLst>
              <a:path w="3305335" h="3195766">
                <a:moveTo>
                  <a:pt x="0" y="0"/>
                </a:moveTo>
                <a:lnTo>
                  <a:pt x="3305335" y="0"/>
                </a:lnTo>
                <a:lnTo>
                  <a:pt x="3305335" y="3195766"/>
                </a:lnTo>
                <a:lnTo>
                  <a:pt x="0" y="3195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866171" y="3455065"/>
            <a:ext cx="3828251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1"/>
              </a:lnSpc>
              <a:spcBef>
                <a:spcPct val="0"/>
              </a:spcBef>
            </a:pPr>
            <a:r>
              <a:rPr lang="en-US" sz="3501">
                <a:solidFill>
                  <a:srgbClr val="FFFFFF"/>
                </a:solidFill>
                <a:latin typeface="Clear Sans"/>
              </a:rPr>
              <a:t>1 LÝ THUYẾT</a:t>
            </a:r>
          </a:p>
        </p:txBody>
      </p:sp>
      <p:sp>
        <p:nvSpPr>
          <p:cNvPr id="4" name="Freeform 4"/>
          <p:cNvSpPr/>
          <p:nvPr/>
        </p:nvSpPr>
        <p:spPr>
          <a:xfrm>
            <a:off x="7585996" y="2145832"/>
            <a:ext cx="3305335" cy="3195766"/>
          </a:xfrm>
          <a:custGeom>
            <a:avLst/>
            <a:gdLst/>
            <a:ahLst/>
            <a:cxnLst/>
            <a:rect l="l" t="t" r="r" b="b"/>
            <a:pathLst>
              <a:path w="3305335" h="3195766">
                <a:moveTo>
                  <a:pt x="0" y="0"/>
                </a:moveTo>
                <a:lnTo>
                  <a:pt x="3305335" y="0"/>
                </a:lnTo>
                <a:lnTo>
                  <a:pt x="3305335" y="3195765"/>
                </a:lnTo>
                <a:lnTo>
                  <a:pt x="0" y="31957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7063081" y="3462727"/>
            <a:ext cx="3828251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1"/>
              </a:lnSpc>
              <a:spcBef>
                <a:spcPct val="0"/>
              </a:spcBef>
            </a:pPr>
            <a:r>
              <a:rPr lang="en-US" sz="3501">
                <a:solidFill>
                  <a:srgbClr val="FFFFFF"/>
                </a:solidFill>
                <a:latin typeface="Clear Sans"/>
              </a:rPr>
              <a:t>2 VAI TRÒ</a:t>
            </a:r>
          </a:p>
        </p:txBody>
      </p:sp>
      <p:sp>
        <p:nvSpPr>
          <p:cNvPr id="6" name="Freeform 6"/>
          <p:cNvSpPr/>
          <p:nvPr/>
        </p:nvSpPr>
        <p:spPr>
          <a:xfrm>
            <a:off x="12262931" y="1943261"/>
            <a:ext cx="3506925" cy="3390674"/>
          </a:xfrm>
          <a:custGeom>
            <a:avLst/>
            <a:gdLst/>
            <a:ahLst/>
            <a:cxnLst/>
            <a:rect l="l" t="t" r="r" b="b"/>
            <a:pathLst>
              <a:path w="3506925" h="3390674">
                <a:moveTo>
                  <a:pt x="0" y="0"/>
                </a:moveTo>
                <a:lnTo>
                  <a:pt x="3506926" y="0"/>
                </a:lnTo>
                <a:lnTo>
                  <a:pt x="3506926" y="3390674"/>
                </a:lnTo>
                <a:lnTo>
                  <a:pt x="0" y="3390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1941606" y="3464590"/>
            <a:ext cx="382825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61"/>
              </a:lnSpc>
              <a:spcBef>
                <a:spcPct val="0"/>
              </a:spcBef>
            </a:pPr>
            <a:r>
              <a:rPr lang="en-US" sz="3301">
                <a:solidFill>
                  <a:srgbClr val="FFFFFF"/>
                </a:solidFill>
                <a:latin typeface="Clear Sans"/>
              </a:rPr>
              <a:t>3 CHỨC NĂNG</a:t>
            </a:r>
          </a:p>
        </p:txBody>
      </p:sp>
      <p:sp>
        <p:nvSpPr>
          <p:cNvPr id="8" name="Freeform 8"/>
          <p:cNvSpPr/>
          <p:nvPr/>
        </p:nvSpPr>
        <p:spPr>
          <a:xfrm>
            <a:off x="5351136" y="5793985"/>
            <a:ext cx="3506925" cy="3390674"/>
          </a:xfrm>
          <a:custGeom>
            <a:avLst/>
            <a:gdLst/>
            <a:ahLst/>
            <a:cxnLst/>
            <a:rect l="l" t="t" r="r" b="b"/>
            <a:pathLst>
              <a:path w="3506925" h="3390674">
                <a:moveTo>
                  <a:pt x="0" y="0"/>
                </a:moveTo>
                <a:lnTo>
                  <a:pt x="3506925" y="0"/>
                </a:lnTo>
                <a:lnTo>
                  <a:pt x="3506925" y="3390674"/>
                </a:lnTo>
                <a:lnTo>
                  <a:pt x="0" y="3390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5029811" y="7315313"/>
            <a:ext cx="382825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61"/>
              </a:lnSpc>
              <a:spcBef>
                <a:spcPct val="0"/>
              </a:spcBef>
            </a:pPr>
            <a:r>
              <a:rPr lang="en-US" sz="3301">
                <a:solidFill>
                  <a:srgbClr val="FFFFFF"/>
                </a:solidFill>
                <a:latin typeface="Clear Sans"/>
              </a:rPr>
              <a:t>4 ƯU ĐIỂM</a:t>
            </a:r>
          </a:p>
        </p:txBody>
      </p:sp>
      <p:sp>
        <p:nvSpPr>
          <p:cNvPr id="10" name="Freeform 10"/>
          <p:cNvSpPr/>
          <p:nvPr/>
        </p:nvSpPr>
        <p:spPr>
          <a:xfrm>
            <a:off x="9940592" y="5867626"/>
            <a:ext cx="3506925" cy="3390674"/>
          </a:xfrm>
          <a:custGeom>
            <a:avLst/>
            <a:gdLst/>
            <a:ahLst/>
            <a:cxnLst/>
            <a:rect l="l" t="t" r="r" b="b"/>
            <a:pathLst>
              <a:path w="3506925" h="3390674">
                <a:moveTo>
                  <a:pt x="0" y="0"/>
                </a:moveTo>
                <a:lnTo>
                  <a:pt x="3506925" y="0"/>
                </a:lnTo>
                <a:lnTo>
                  <a:pt x="3506925" y="3390674"/>
                </a:lnTo>
                <a:lnTo>
                  <a:pt x="0" y="3390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9619267" y="7388955"/>
            <a:ext cx="3828251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61"/>
              </a:lnSpc>
              <a:spcBef>
                <a:spcPct val="0"/>
              </a:spcBef>
            </a:pPr>
            <a:r>
              <a:rPr lang="en-US" sz="3301">
                <a:solidFill>
                  <a:srgbClr val="FFFFFF"/>
                </a:solidFill>
                <a:latin typeface="Clear Sans"/>
              </a:rPr>
              <a:t>5 NHƯỢC ĐIỂM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943936" y="495300"/>
            <a:ext cx="3828251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1"/>
              </a:lnSpc>
              <a:spcBef>
                <a:spcPct val="0"/>
              </a:spcBef>
            </a:pPr>
            <a:r>
              <a:rPr lang="en-US" sz="4501" dirty="0">
                <a:solidFill>
                  <a:srgbClr val="242423"/>
                </a:solidFill>
                <a:latin typeface="Clear Sans Bold"/>
              </a:rPr>
              <a:t>TỔNG QUAN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/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723848" y="1114039"/>
            <a:ext cx="7984303" cy="8058923"/>
          </a:xfrm>
          <a:custGeom>
            <a:avLst/>
            <a:gdLst/>
            <a:ahLst/>
            <a:cxnLst/>
            <a:rect l="l" t="t" r="r" b="b"/>
            <a:pathLst>
              <a:path w="7984303" h="8058923">
                <a:moveTo>
                  <a:pt x="0" y="0"/>
                </a:moveTo>
                <a:lnTo>
                  <a:pt x="7984304" y="0"/>
                </a:lnTo>
                <a:lnTo>
                  <a:pt x="7984304" y="8058922"/>
                </a:lnTo>
                <a:lnTo>
                  <a:pt x="0" y="80589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870234" y="4388096"/>
            <a:ext cx="8853615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550"/>
              </a:lnSpc>
            </a:pPr>
            <a:r>
              <a:rPr lang="en-US" sz="10458" dirty="0">
                <a:solidFill>
                  <a:srgbClr val="242423"/>
                </a:solidFill>
                <a:latin typeface="Fira Sans"/>
              </a:rPr>
              <a:t>1 Lý </a:t>
            </a:r>
            <a:r>
              <a:rPr lang="en-US" sz="10458" dirty="0" err="1">
                <a:solidFill>
                  <a:srgbClr val="242423"/>
                </a:solidFill>
                <a:latin typeface="Fira Sans"/>
              </a:rPr>
              <a:t>thuyết</a:t>
            </a:r>
            <a:endParaRPr lang="en-US" sz="10458" dirty="0">
              <a:solidFill>
                <a:srgbClr val="242423"/>
              </a:solidFill>
              <a:latin typeface="Fira Sans"/>
            </a:endParaRPr>
          </a:p>
        </p:txBody>
      </p:sp>
      <p:sp>
        <p:nvSpPr>
          <p:cNvPr id="5" name="Freeform 5"/>
          <p:cNvSpPr/>
          <p:nvPr/>
        </p:nvSpPr>
        <p:spPr>
          <a:xfrm rot="303696">
            <a:off x="8330052" y="634675"/>
            <a:ext cx="4883541" cy="2610168"/>
          </a:xfrm>
          <a:custGeom>
            <a:avLst/>
            <a:gdLst/>
            <a:ahLst/>
            <a:cxnLst/>
            <a:rect l="l" t="t" r="r" b="b"/>
            <a:pathLst>
              <a:path w="4883541" h="2610168">
                <a:moveTo>
                  <a:pt x="0" y="0"/>
                </a:moveTo>
                <a:lnTo>
                  <a:pt x="4883541" y="0"/>
                </a:lnTo>
                <a:lnTo>
                  <a:pt x="4883541" y="2610169"/>
                </a:lnTo>
                <a:lnTo>
                  <a:pt x="0" y="2610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054176" y="7132742"/>
            <a:ext cx="2205124" cy="2125558"/>
          </a:xfrm>
          <a:custGeom>
            <a:avLst/>
            <a:gdLst/>
            <a:ahLst/>
            <a:cxnLst/>
            <a:rect l="l" t="t" r="r" b="b"/>
            <a:pathLst>
              <a:path w="2205124" h="2125558">
                <a:moveTo>
                  <a:pt x="0" y="0"/>
                </a:moveTo>
                <a:lnTo>
                  <a:pt x="2205124" y="0"/>
                </a:lnTo>
                <a:lnTo>
                  <a:pt x="2205124" y="2125558"/>
                </a:lnTo>
                <a:lnTo>
                  <a:pt x="0" y="21255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28700"/>
            <a:ext cx="16230600" cy="8229600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365687" y="7601376"/>
            <a:ext cx="4449284" cy="2382046"/>
          </a:xfrm>
          <a:custGeom>
            <a:avLst/>
            <a:gdLst/>
            <a:ahLst/>
            <a:cxnLst/>
            <a:rect l="l" t="t" r="r" b="b"/>
            <a:pathLst>
              <a:path w="4449284" h="2382046">
                <a:moveTo>
                  <a:pt x="0" y="0"/>
                </a:moveTo>
                <a:lnTo>
                  <a:pt x="4449284" y="0"/>
                </a:lnTo>
                <a:lnTo>
                  <a:pt x="4449284" y="2382046"/>
                </a:lnTo>
                <a:lnTo>
                  <a:pt x="0" y="23820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-1519308" y="515294"/>
            <a:ext cx="4449284" cy="2382046"/>
          </a:xfrm>
          <a:custGeom>
            <a:avLst/>
            <a:gdLst/>
            <a:ahLst/>
            <a:cxnLst/>
            <a:rect l="l" t="t" r="r" b="b"/>
            <a:pathLst>
              <a:path w="4449284" h="2382046">
                <a:moveTo>
                  <a:pt x="0" y="0"/>
                </a:moveTo>
                <a:lnTo>
                  <a:pt x="4449284" y="0"/>
                </a:lnTo>
                <a:lnTo>
                  <a:pt x="4449284" y="2382046"/>
                </a:lnTo>
                <a:lnTo>
                  <a:pt x="0" y="23820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6589164" y="2349797"/>
            <a:ext cx="5109672" cy="5587406"/>
          </a:xfrm>
          <a:custGeom>
            <a:avLst/>
            <a:gdLst/>
            <a:ahLst/>
            <a:cxnLst/>
            <a:rect l="l" t="t" r="r" b="b"/>
            <a:pathLst>
              <a:path w="5109672" h="5587406">
                <a:moveTo>
                  <a:pt x="0" y="0"/>
                </a:moveTo>
                <a:lnTo>
                  <a:pt x="5109672" y="0"/>
                </a:lnTo>
                <a:lnTo>
                  <a:pt x="5109672" y="5587406"/>
                </a:lnTo>
                <a:lnTo>
                  <a:pt x="0" y="55874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9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674974" y="2349797"/>
            <a:ext cx="14938052" cy="548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00"/>
              </a:lnSpc>
            </a:pP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Quản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lý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nguồn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(Finance Resource Management)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là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việc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sử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dụng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thông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tin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phản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ánh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xác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tình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trạng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của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một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doanh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nghiệp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để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phân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tích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điểm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mạnh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điểm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yếu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của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nó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lập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kế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hoạch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kinh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doanh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.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Những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công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việc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đó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bao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gồm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:</a:t>
            </a:r>
          </a:p>
          <a:p>
            <a:pPr>
              <a:lnSpc>
                <a:spcPts val="5400"/>
              </a:lnSpc>
            </a:pPr>
            <a:r>
              <a:rPr lang="en-US" sz="4500" dirty="0">
                <a:solidFill>
                  <a:srgbClr val="242423"/>
                </a:solidFill>
                <a:latin typeface="Clear Sans"/>
              </a:rPr>
              <a:t>-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Việc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lập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kế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hoạch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ngắn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hạn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>
              <a:lnSpc>
                <a:spcPts val="5400"/>
              </a:lnSpc>
            </a:pPr>
            <a:r>
              <a:rPr lang="en-US" sz="4500" dirty="0">
                <a:solidFill>
                  <a:srgbClr val="242423"/>
                </a:solidFill>
                <a:latin typeface="Clear Sans"/>
              </a:rPr>
              <a:t>-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Việc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lập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kế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hoạch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dài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hạn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>
              <a:lnSpc>
                <a:spcPts val="5400"/>
              </a:lnSpc>
            </a:pPr>
            <a:r>
              <a:rPr lang="en-US" sz="4500" dirty="0">
                <a:solidFill>
                  <a:srgbClr val="242423"/>
                </a:solidFill>
                <a:latin typeface="Clear Sans"/>
              </a:rPr>
              <a:t>-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Quản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lý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có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hiệu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quả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vốn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hoạt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động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thực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của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500" dirty="0" err="1">
                <a:solidFill>
                  <a:srgbClr val="242423"/>
                </a:solidFill>
                <a:latin typeface="Clear Sans"/>
              </a:rPr>
              <a:t>công</a:t>
            </a:r>
            <a:r>
              <a:rPr lang="en-US" sz="4500" dirty="0">
                <a:solidFill>
                  <a:srgbClr val="242423"/>
                </a:solidFill>
                <a:latin typeface="Clear Sans"/>
              </a:rPr>
              <a:t> ty.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5144839" cy="10287000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8608862" y="3653936"/>
            <a:ext cx="5717021" cy="171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50"/>
              </a:lnSpc>
            </a:pPr>
            <a:r>
              <a:rPr lang="en-US" sz="11291" dirty="0">
                <a:solidFill>
                  <a:srgbClr val="242423"/>
                </a:solidFill>
                <a:latin typeface="Clear Sans"/>
              </a:rPr>
              <a:t>2 Vai </a:t>
            </a:r>
            <a:r>
              <a:rPr lang="en-US" sz="11291" dirty="0" err="1">
                <a:solidFill>
                  <a:srgbClr val="242423"/>
                </a:solidFill>
                <a:latin typeface="Clear Sans"/>
              </a:rPr>
              <a:t>trò</a:t>
            </a:r>
            <a:endParaRPr lang="en-US" sz="11291" dirty="0">
              <a:solidFill>
                <a:srgbClr val="242423"/>
              </a:solidFill>
              <a:latin typeface="Clear Sans"/>
            </a:endParaRPr>
          </a:p>
        </p:txBody>
      </p:sp>
      <p:sp>
        <p:nvSpPr>
          <p:cNvPr id="4" name="Freeform 4"/>
          <p:cNvSpPr/>
          <p:nvPr/>
        </p:nvSpPr>
        <p:spPr>
          <a:xfrm flipH="1">
            <a:off x="-3262881" y="1946745"/>
            <a:ext cx="11053915" cy="6393509"/>
          </a:xfrm>
          <a:custGeom>
            <a:avLst/>
            <a:gdLst/>
            <a:ahLst/>
            <a:cxnLst/>
            <a:rect l="l" t="t" r="r" b="b"/>
            <a:pathLst>
              <a:path w="11053915" h="6393509">
                <a:moveTo>
                  <a:pt x="11053914" y="0"/>
                </a:moveTo>
                <a:lnTo>
                  <a:pt x="0" y="0"/>
                </a:lnTo>
                <a:lnTo>
                  <a:pt x="0" y="6393510"/>
                </a:lnTo>
                <a:lnTo>
                  <a:pt x="11053914" y="6393510"/>
                </a:lnTo>
                <a:lnTo>
                  <a:pt x="11053914" y="0"/>
                </a:lnTo>
                <a:close/>
              </a:path>
            </a:pathLst>
          </a:custGeom>
          <a:blipFill>
            <a:blip r:embed="rId2"/>
            <a:stretch>
              <a:fillRect t="-154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2331722">
            <a:off x="881004" y="318899"/>
            <a:ext cx="1803914" cy="1864622"/>
          </a:xfrm>
          <a:custGeom>
            <a:avLst/>
            <a:gdLst/>
            <a:ahLst/>
            <a:cxnLst/>
            <a:rect l="l" t="t" r="r" b="b"/>
            <a:pathLst>
              <a:path w="1803914" h="1864622">
                <a:moveTo>
                  <a:pt x="0" y="0"/>
                </a:moveTo>
                <a:lnTo>
                  <a:pt x="1803914" y="0"/>
                </a:lnTo>
                <a:lnTo>
                  <a:pt x="1803914" y="1864622"/>
                </a:lnTo>
                <a:lnTo>
                  <a:pt x="0" y="18646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2002350">
            <a:off x="-420759" y="7885604"/>
            <a:ext cx="3339765" cy="2329883"/>
          </a:xfrm>
          <a:custGeom>
            <a:avLst/>
            <a:gdLst/>
            <a:ahLst/>
            <a:cxnLst/>
            <a:rect l="l" t="t" r="r" b="b"/>
            <a:pathLst>
              <a:path w="3339765" h="2329883">
                <a:moveTo>
                  <a:pt x="0" y="0"/>
                </a:moveTo>
                <a:lnTo>
                  <a:pt x="3339765" y="0"/>
                </a:lnTo>
                <a:lnTo>
                  <a:pt x="3339765" y="2329884"/>
                </a:lnTo>
                <a:lnTo>
                  <a:pt x="0" y="23298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5144839" cy="10287000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387406" y="1233378"/>
            <a:ext cx="12534056" cy="7753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8313" lvl="1" indent="-364157">
              <a:lnSpc>
                <a:spcPts val="4722"/>
              </a:lnSpc>
              <a:buFont typeface="Arial"/>
              <a:buChar char="•"/>
            </a:pP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Đảm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bảo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tính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ổn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định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giúp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quản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lý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hiệu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quả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nguồn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tránh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nguy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cơ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thiếu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hụt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hoặc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sử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dụng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sai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mục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đích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dẫn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đến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khó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khăn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728313" lvl="1" indent="-364157">
              <a:lnSpc>
                <a:spcPts val="4722"/>
              </a:lnSpc>
              <a:buFont typeface="Arial"/>
              <a:buChar char="•"/>
            </a:pP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Tăng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lợi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nhuận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tối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ưu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hóa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việc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phân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bổ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nguồn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lực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giúp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tập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trung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vào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hoạt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động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mang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lại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lợi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nhuận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cao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từ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đó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tăng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lợi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nhuận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chung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728313" lvl="1" indent="-364157">
              <a:lnSpc>
                <a:spcPts val="4722"/>
              </a:lnSpc>
              <a:buFont typeface="Arial"/>
              <a:buChar char="•"/>
            </a:pP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Cải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thiện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việc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ra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quyết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định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cung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cấp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dữ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liệu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phân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tích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giúp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đưa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ra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quyết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định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sáng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suốt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về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đầu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tư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, chi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tiêu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quản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lý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rủi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ro.</a:t>
            </a:r>
          </a:p>
          <a:p>
            <a:pPr marL="728313" lvl="1" indent="-364157">
              <a:lnSpc>
                <a:spcPts val="4722"/>
              </a:lnSpc>
              <a:buFont typeface="Arial"/>
              <a:buChar char="•"/>
            </a:pP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Giảm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thiểu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rủi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ro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giúp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xác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định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kiểm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soát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rủi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ro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tiềm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ẩn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giảm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thiểu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nguy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cơ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tổn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thất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bảo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vệ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giá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trị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doanh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3373" spc="-33" dirty="0" err="1">
                <a:solidFill>
                  <a:srgbClr val="242423"/>
                </a:solidFill>
                <a:latin typeface="Clear Sans"/>
              </a:rPr>
              <a:t>nghiệp</a:t>
            </a:r>
            <a:r>
              <a:rPr lang="en-US" sz="3373" spc="-33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>
              <a:lnSpc>
                <a:spcPts val="4722"/>
              </a:lnSpc>
              <a:spcBef>
                <a:spcPct val="0"/>
              </a:spcBef>
            </a:pPr>
            <a:endParaRPr lang="en-US" sz="3373" spc="-33" dirty="0">
              <a:solidFill>
                <a:srgbClr val="242423"/>
              </a:solidFill>
              <a:latin typeface="Clear Sans"/>
            </a:endParaRPr>
          </a:p>
        </p:txBody>
      </p:sp>
      <p:sp>
        <p:nvSpPr>
          <p:cNvPr id="4" name="Freeform 4"/>
          <p:cNvSpPr/>
          <p:nvPr/>
        </p:nvSpPr>
        <p:spPr>
          <a:xfrm flipH="1">
            <a:off x="-3262881" y="1946745"/>
            <a:ext cx="8407720" cy="6393509"/>
          </a:xfrm>
          <a:custGeom>
            <a:avLst/>
            <a:gdLst/>
            <a:ahLst/>
            <a:cxnLst/>
            <a:rect l="l" t="t" r="r" b="b"/>
            <a:pathLst>
              <a:path w="8407720" h="6393509">
                <a:moveTo>
                  <a:pt x="8407720" y="0"/>
                </a:moveTo>
                <a:lnTo>
                  <a:pt x="0" y="0"/>
                </a:lnTo>
                <a:lnTo>
                  <a:pt x="0" y="6393510"/>
                </a:lnTo>
                <a:lnTo>
                  <a:pt x="8407720" y="6393510"/>
                </a:lnTo>
                <a:lnTo>
                  <a:pt x="8407720" y="0"/>
                </a:lnTo>
                <a:close/>
              </a:path>
            </a:pathLst>
          </a:custGeom>
          <a:blipFill>
            <a:blip r:embed="rId2"/>
            <a:stretch>
              <a:fillRect l="-31473" t="-154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2331722">
            <a:off x="881004" y="318899"/>
            <a:ext cx="1803914" cy="1864622"/>
          </a:xfrm>
          <a:custGeom>
            <a:avLst/>
            <a:gdLst/>
            <a:ahLst/>
            <a:cxnLst/>
            <a:rect l="l" t="t" r="r" b="b"/>
            <a:pathLst>
              <a:path w="1803914" h="1864622">
                <a:moveTo>
                  <a:pt x="0" y="0"/>
                </a:moveTo>
                <a:lnTo>
                  <a:pt x="1803914" y="0"/>
                </a:lnTo>
                <a:lnTo>
                  <a:pt x="1803914" y="1864622"/>
                </a:lnTo>
                <a:lnTo>
                  <a:pt x="0" y="18646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2002350">
            <a:off x="-420759" y="7885604"/>
            <a:ext cx="3339765" cy="2329883"/>
          </a:xfrm>
          <a:custGeom>
            <a:avLst/>
            <a:gdLst/>
            <a:ahLst/>
            <a:cxnLst/>
            <a:rect l="l" t="t" r="r" b="b"/>
            <a:pathLst>
              <a:path w="3339765" h="2329883">
                <a:moveTo>
                  <a:pt x="0" y="0"/>
                </a:moveTo>
                <a:lnTo>
                  <a:pt x="3339765" y="0"/>
                </a:lnTo>
                <a:lnTo>
                  <a:pt x="3339765" y="2329884"/>
                </a:lnTo>
                <a:lnTo>
                  <a:pt x="0" y="23298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788720" y="0"/>
            <a:ext cx="9499280" cy="10287000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213577" y="4481437"/>
            <a:ext cx="7274996" cy="1314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4"/>
              </a:lnSpc>
            </a:pPr>
            <a:r>
              <a:rPr lang="en-US" sz="8603" dirty="0">
                <a:solidFill>
                  <a:srgbClr val="242423"/>
                </a:solidFill>
                <a:latin typeface="Clear Sans"/>
              </a:rPr>
              <a:t>3 </a:t>
            </a:r>
            <a:r>
              <a:rPr lang="en-US" sz="8603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8603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8603" dirty="0" err="1">
                <a:solidFill>
                  <a:srgbClr val="242423"/>
                </a:solidFill>
                <a:latin typeface="Clear Sans"/>
              </a:rPr>
              <a:t>năng</a:t>
            </a:r>
            <a:endParaRPr lang="en-US" sz="8603" dirty="0">
              <a:solidFill>
                <a:srgbClr val="242423"/>
              </a:solidFill>
              <a:latin typeface="Clear Sa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9945646" y="2035800"/>
            <a:ext cx="7313654" cy="6215399"/>
          </a:xfrm>
          <a:custGeom>
            <a:avLst/>
            <a:gdLst/>
            <a:ahLst/>
            <a:cxnLst/>
            <a:rect l="l" t="t" r="r" b="b"/>
            <a:pathLst>
              <a:path w="7313654" h="6215399">
                <a:moveTo>
                  <a:pt x="0" y="0"/>
                </a:moveTo>
                <a:lnTo>
                  <a:pt x="7313654" y="0"/>
                </a:lnTo>
                <a:lnTo>
                  <a:pt x="7313654" y="6215400"/>
                </a:lnTo>
                <a:lnTo>
                  <a:pt x="0" y="6215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7355489" y="465372"/>
            <a:ext cx="3577023" cy="2577807"/>
          </a:xfrm>
          <a:custGeom>
            <a:avLst/>
            <a:gdLst/>
            <a:ahLst/>
            <a:cxnLst/>
            <a:rect l="l" t="t" r="r" b="b"/>
            <a:pathLst>
              <a:path w="3577023" h="2577807">
                <a:moveTo>
                  <a:pt x="0" y="0"/>
                </a:moveTo>
                <a:lnTo>
                  <a:pt x="3577022" y="0"/>
                </a:lnTo>
                <a:lnTo>
                  <a:pt x="3577022" y="2577807"/>
                </a:lnTo>
                <a:lnTo>
                  <a:pt x="0" y="2577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3446298">
            <a:off x="15034179" y="161131"/>
            <a:ext cx="2034287" cy="2102749"/>
          </a:xfrm>
          <a:custGeom>
            <a:avLst/>
            <a:gdLst/>
            <a:ahLst/>
            <a:cxnLst/>
            <a:rect l="l" t="t" r="r" b="b"/>
            <a:pathLst>
              <a:path w="2034287" h="2102749">
                <a:moveTo>
                  <a:pt x="0" y="0"/>
                </a:moveTo>
                <a:lnTo>
                  <a:pt x="2034287" y="0"/>
                </a:lnTo>
                <a:lnTo>
                  <a:pt x="2034287" y="2102749"/>
                </a:lnTo>
                <a:lnTo>
                  <a:pt x="0" y="2102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8303696" y="7148256"/>
            <a:ext cx="2288461" cy="2205888"/>
          </a:xfrm>
          <a:custGeom>
            <a:avLst/>
            <a:gdLst/>
            <a:ahLst/>
            <a:cxnLst/>
            <a:rect l="l" t="t" r="r" b="b"/>
            <a:pathLst>
              <a:path w="2288461" h="2205888">
                <a:moveTo>
                  <a:pt x="0" y="0"/>
                </a:moveTo>
                <a:lnTo>
                  <a:pt x="2288461" y="0"/>
                </a:lnTo>
                <a:lnTo>
                  <a:pt x="2288461" y="2205887"/>
                </a:lnTo>
                <a:lnTo>
                  <a:pt x="0" y="22058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3602473" y="8731128"/>
            <a:ext cx="2360763" cy="2735708"/>
          </a:xfrm>
          <a:custGeom>
            <a:avLst/>
            <a:gdLst/>
            <a:ahLst/>
            <a:cxnLst/>
            <a:rect l="l" t="t" r="r" b="b"/>
            <a:pathLst>
              <a:path w="2360763" h="2735708">
                <a:moveTo>
                  <a:pt x="0" y="0"/>
                </a:moveTo>
                <a:lnTo>
                  <a:pt x="2360763" y="0"/>
                </a:lnTo>
                <a:lnTo>
                  <a:pt x="2360763" y="2735708"/>
                </a:lnTo>
                <a:lnTo>
                  <a:pt x="0" y="27357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2036358"/>
          </a:xfrm>
          <a:prstGeom prst="rect">
            <a:avLst/>
          </a:prstGeom>
          <a:solidFill>
            <a:srgbClr val="F3F3F3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flipH="1">
            <a:off x="10638039" y="-558189"/>
            <a:ext cx="7911979" cy="4571974"/>
          </a:xfrm>
          <a:custGeom>
            <a:avLst/>
            <a:gdLst/>
            <a:ahLst/>
            <a:cxnLst/>
            <a:rect l="l" t="t" r="r" b="b"/>
            <a:pathLst>
              <a:path w="7911979" h="4571974">
                <a:moveTo>
                  <a:pt x="7911979" y="0"/>
                </a:moveTo>
                <a:lnTo>
                  <a:pt x="0" y="0"/>
                </a:lnTo>
                <a:lnTo>
                  <a:pt x="0" y="4571974"/>
                </a:lnTo>
                <a:lnTo>
                  <a:pt x="7911979" y="4571974"/>
                </a:lnTo>
                <a:lnTo>
                  <a:pt x="791197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07381" y="1651598"/>
            <a:ext cx="17273238" cy="7315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92889" lvl="1" indent="-446444">
              <a:lnSpc>
                <a:spcPts val="5789"/>
              </a:lnSpc>
              <a:buFont typeface="Arial"/>
              <a:buChar char="•"/>
            </a:pP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Lập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kế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hoạch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Dự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báo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nhu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cầu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đặt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mục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tiêu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xây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dựng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ngân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sách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hoạt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động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của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892889" lvl="1" indent="-446444">
              <a:lnSpc>
                <a:spcPts val="5789"/>
              </a:lnSpc>
              <a:buFont typeface="Arial"/>
              <a:buChar char="•"/>
            </a:pP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Phân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bổ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nguồn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lực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Phân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chia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nguồn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bộ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phận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dự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án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hoạt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động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khác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nhau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dựa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trên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mục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tiêu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ưu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tiên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của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tổ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chức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892889" lvl="1" indent="-446444">
              <a:lnSpc>
                <a:spcPts val="5789"/>
              </a:lnSpc>
              <a:buFont typeface="Arial"/>
              <a:buChar char="•"/>
            </a:pP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Kiểm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soát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: Theo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dõi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giám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sát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hiệu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quả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sử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dụng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nguyên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đảm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bảo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tuân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thủ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ngân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sách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quy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định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.</a:t>
            </a:r>
          </a:p>
          <a:p>
            <a:pPr marL="892889" lvl="1" indent="-446444">
              <a:lnSpc>
                <a:spcPts val="5789"/>
              </a:lnSpc>
              <a:buFont typeface="Arial"/>
              <a:buChar char="•"/>
            </a:pP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Quản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lý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rủi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ro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: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Xác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định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đánh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giá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kiểm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soát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rủi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ro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như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rủi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ro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thị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trường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rủi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ro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tín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dụng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,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rủi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ro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thanh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khoản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, v.v.</a:t>
            </a:r>
          </a:p>
          <a:p>
            <a:pPr marL="892889" lvl="1" indent="-446444" algn="l">
              <a:lnSpc>
                <a:spcPts val="5789"/>
              </a:lnSpc>
              <a:buFont typeface="Arial"/>
              <a:buChar char="•"/>
            </a:pP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Báo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cáo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: Cung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cấp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thông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tin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tài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chính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xác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kịp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thời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cho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ban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lãnh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đạo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và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các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bên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liên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quan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để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hỗ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trợ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việc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ra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quyết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 </a:t>
            </a:r>
            <a:r>
              <a:rPr lang="en-US" sz="4135" spc="-41" dirty="0" err="1">
                <a:solidFill>
                  <a:srgbClr val="242423"/>
                </a:solidFill>
                <a:latin typeface="Clear Sans"/>
              </a:rPr>
              <a:t>định</a:t>
            </a:r>
            <a:r>
              <a:rPr lang="en-US" sz="4135" spc="-41" dirty="0">
                <a:solidFill>
                  <a:srgbClr val="242423"/>
                </a:solidFill>
                <a:latin typeface="Clear Sans"/>
              </a:rPr>
              <a:t>.</a:t>
            </a:r>
          </a:p>
        </p:txBody>
      </p:sp>
      <p:sp>
        <p:nvSpPr>
          <p:cNvPr id="5" name="Freeform 5"/>
          <p:cNvSpPr/>
          <p:nvPr/>
        </p:nvSpPr>
        <p:spPr>
          <a:xfrm>
            <a:off x="9581482" y="-441828"/>
            <a:ext cx="1804307" cy="1739204"/>
          </a:xfrm>
          <a:custGeom>
            <a:avLst/>
            <a:gdLst/>
            <a:ahLst/>
            <a:cxnLst/>
            <a:rect l="l" t="t" r="r" b="b"/>
            <a:pathLst>
              <a:path w="1804307" h="1739204">
                <a:moveTo>
                  <a:pt x="0" y="0"/>
                </a:moveTo>
                <a:lnTo>
                  <a:pt x="1804307" y="0"/>
                </a:lnTo>
                <a:lnTo>
                  <a:pt x="1804307" y="1739203"/>
                </a:lnTo>
                <a:lnTo>
                  <a:pt x="0" y="17392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1253782">
            <a:off x="15596088" y="3822862"/>
            <a:ext cx="3326424" cy="1777916"/>
          </a:xfrm>
          <a:custGeom>
            <a:avLst/>
            <a:gdLst/>
            <a:ahLst/>
            <a:cxnLst/>
            <a:rect l="l" t="t" r="r" b="b"/>
            <a:pathLst>
              <a:path w="3326424" h="1777916">
                <a:moveTo>
                  <a:pt x="0" y="0"/>
                </a:moveTo>
                <a:lnTo>
                  <a:pt x="3326424" y="0"/>
                </a:lnTo>
                <a:lnTo>
                  <a:pt x="3326424" y="1777916"/>
                </a:lnTo>
                <a:lnTo>
                  <a:pt x="0" y="17779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702</Words>
  <Application>Microsoft Office PowerPoint</Application>
  <PresentationFormat>Custom</PresentationFormat>
  <Paragraphs>42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Fira Sans</vt:lpstr>
      <vt:lpstr>Clear Sans</vt:lpstr>
      <vt:lpstr>Clear Sans Bold</vt:lpstr>
      <vt:lpstr>Calibri</vt:lpstr>
      <vt:lpstr>IBM Plex Sans Bold</vt:lpstr>
      <vt:lpstr>Fira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Thuyết trình dễ dàng</dc:title>
  <cp:lastModifiedBy>hung thai</cp:lastModifiedBy>
  <cp:revision>2</cp:revision>
  <dcterms:created xsi:type="dcterms:W3CDTF">2006-08-16T00:00:00Z</dcterms:created>
  <dcterms:modified xsi:type="dcterms:W3CDTF">2024-03-25T02:04:05Z</dcterms:modified>
  <dc:identifier>DAGAeUZMa48</dc:identifier>
</cp:coreProperties>
</file>

<file path=docProps/thumbnail.jpeg>
</file>